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7" r:id="rId2"/>
    <p:sldId id="284" r:id="rId3"/>
    <p:sldId id="266" r:id="rId4"/>
    <p:sldId id="282" r:id="rId5"/>
    <p:sldId id="279" r:id="rId6"/>
    <p:sldId id="280" r:id="rId7"/>
    <p:sldId id="281" r:id="rId8"/>
    <p:sldId id="28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4" autoAdjust="0"/>
    <p:restoredTop sz="86386" autoAdjust="0"/>
  </p:normalViewPr>
  <p:slideViewPr>
    <p:cSldViewPr snapToGrid="0" snapToObjects="1">
      <p:cViewPr varScale="1">
        <p:scale>
          <a:sx n="140" d="100"/>
          <a:sy n="140" d="100"/>
        </p:scale>
        <p:origin x="229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64183-AA99-B147-8B5C-BABC76B6D6CA}" type="datetime1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Sonoma County Regional Parks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CA0D5-3A40-234C-9C74-5AD26C90D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0352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1973F-1B02-F649-9788-F5C477A03C89}" type="datetime1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Sonoma County Regional Parks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54416-3F30-F642-AA4C-38FEC887A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9735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48343"/>
            <a:ext cx="6665913" cy="1239826"/>
          </a:xfrm>
        </p:spPr>
        <p:txBody>
          <a:bodyPr anchor="ctr">
            <a:normAutofit/>
          </a:bodyPr>
          <a:lstStyle>
            <a:lvl1pPr algn="l">
              <a:defRPr sz="4000" b="0" i="0" cap="none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8154" y="5959135"/>
            <a:ext cx="6562825" cy="685569"/>
          </a:xfrm>
        </p:spPr>
        <p:txBody>
          <a:bodyPr anchor="ctr">
            <a:normAutofit/>
          </a:bodyPr>
          <a:lstStyle>
            <a:lvl1pPr marL="0" indent="0">
              <a:buClr>
                <a:srgbClr val="0070C0"/>
              </a:buClr>
              <a:buFontTx/>
              <a:buNone/>
              <a:defRPr sz="2400" b="0" i="0">
                <a:solidFill>
                  <a:srgbClr val="92D05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28600">
              <a:buClr>
                <a:srgbClr val="0070C0"/>
              </a:buClr>
              <a:buFont typeface="Wingdings" charset="2"/>
              <a:buChar char="§"/>
              <a:defRPr sz="2400" b="0" i="0"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Clr>
                <a:srgbClr val="0070C0"/>
              </a:buClr>
              <a:buFont typeface="Wingdings" charset="2"/>
              <a:buChar char="§"/>
              <a:defRPr sz="2000" b="0" i="0"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99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48343"/>
            <a:ext cx="6665913" cy="1239826"/>
          </a:xfrm>
        </p:spPr>
        <p:txBody>
          <a:bodyPr anchor="ctr">
            <a:normAutofit/>
          </a:bodyPr>
          <a:lstStyle>
            <a:lvl1pPr algn="l">
              <a:defRPr sz="4000" b="0" i="0" cap="none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8154" y="5959135"/>
            <a:ext cx="6562825" cy="685569"/>
          </a:xfrm>
        </p:spPr>
        <p:txBody>
          <a:bodyPr anchor="ctr">
            <a:normAutofit/>
          </a:bodyPr>
          <a:lstStyle>
            <a:lvl1pPr marL="0" indent="0">
              <a:buClr>
                <a:srgbClr val="0070C0"/>
              </a:buClr>
              <a:buFontTx/>
              <a:buNone/>
              <a:defRPr sz="2400" b="0" i="0">
                <a:solidFill>
                  <a:srgbClr val="92D05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28600">
              <a:buClr>
                <a:srgbClr val="0070C0"/>
              </a:buClr>
              <a:buFont typeface="Wingdings" charset="2"/>
              <a:buChar char="§"/>
              <a:defRPr sz="2400" b="0" i="0"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Clr>
                <a:srgbClr val="0070C0"/>
              </a:buClr>
              <a:buFont typeface="Wingdings" charset="2"/>
              <a:buChar char="§"/>
              <a:defRPr sz="2000" b="0" i="0"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I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48343"/>
            <a:ext cx="6665913" cy="1239826"/>
          </a:xfrm>
        </p:spPr>
        <p:txBody>
          <a:bodyPr anchor="ctr">
            <a:normAutofit/>
          </a:bodyPr>
          <a:lstStyle>
            <a:lvl1pPr algn="l">
              <a:defRPr sz="4000" b="0" i="0" cap="none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8154" y="5959135"/>
            <a:ext cx="6562825" cy="685569"/>
          </a:xfrm>
        </p:spPr>
        <p:txBody>
          <a:bodyPr anchor="ctr">
            <a:normAutofit/>
          </a:bodyPr>
          <a:lstStyle>
            <a:lvl1pPr marL="0" indent="0">
              <a:buClr>
                <a:srgbClr val="0070C0"/>
              </a:buClr>
              <a:buFontTx/>
              <a:buNone/>
              <a:defRPr sz="2400" b="0" i="0">
                <a:solidFill>
                  <a:srgbClr val="92D05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28600">
              <a:buClr>
                <a:srgbClr val="0070C0"/>
              </a:buClr>
              <a:buFont typeface="Wingdings" charset="2"/>
              <a:buChar char="§"/>
              <a:defRPr sz="2400" b="0" i="0"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Clr>
                <a:srgbClr val="0070C0"/>
              </a:buClr>
              <a:buFont typeface="Wingdings" charset="2"/>
              <a:buChar char="§"/>
              <a:defRPr sz="2000" b="0" i="0"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95150" y="274638"/>
            <a:ext cx="7372952" cy="1143000"/>
          </a:xfrm>
        </p:spPr>
        <p:txBody>
          <a:bodyPr>
            <a:noAutofit/>
          </a:bodyPr>
          <a:lstStyle>
            <a:lvl1pPr>
              <a:defRPr sz="3600" b="0" i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95150" y="1600200"/>
            <a:ext cx="7372952" cy="3740285"/>
          </a:xfrm>
        </p:spPr>
        <p:txBody>
          <a:bodyPr/>
          <a:lstStyle>
            <a:lvl1pPr marL="251460" indent="-251460">
              <a:buClr>
                <a:srgbClr val="0070C0"/>
              </a:buClr>
              <a:buFont typeface="Wingdings" charset="2"/>
              <a:buChar char="§"/>
              <a:defRPr sz="2800" b="0" i="0">
                <a:latin typeface="Calibri" charset="0"/>
                <a:ea typeface="Calibri" charset="0"/>
                <a:cs typeface="Calibri" charset="0"/>
              </a:defRPr>
            </a:lvl1pPr>
            <a:lvl2pPr marL="742950" indent="-228600">
              <a:buClr>
                <a:srgbClr val="0070C0"/>
              </a:buClr>
              <a:buFont typeface="Wingdings" charset="2"/>
              <a:buChar char="§"/>
              <a:defRPr sz="2400" b="0" i="0"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Clr>
                <a:srgbClr val="0070C0"/>
              </a:buClr>
              <a:buFont typeface="Wingdings" charset="2"/>
              <a:buChar char="§"/>
              <a:defRPr sz="2000" b="0" i="0"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4826" y="6356350"/>
            <a:ext cx="21336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4AF7DCF-5F73-2949-8056-CF2D22E00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I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155" y="293889"/>
            <a:ext cx="6562825" cy="1143000"/>
          </a:xfrm>
        </p:spPr>
        <p:txBody>
          <a:bodyPr>
            <a:noAutofit/>
          </a:bodyPr>
          <a:lstStyle>
            <a:lvl1pPr>
              <a:defRPr sz="3600" b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7DCF-5F73-2949-8056-CF2D22E00A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88155" y="1687749"/>
            <a:ext cx="6562825" cy="4440677"/>
          </a:xfrm>
        </p:spPr>
        <p:txBody>
          <a:bodyPr/>
          <a:lstStyle>
            <a:lvl1pPr marL="251460" indent="-251460">
              <a:buClr>
                <a:srgbClr val="0070C0"/>
              </a:buClr>
              <a:buFont typeface="Wingdings" charset="2"/>
              <a:buChar char="§"/>
              <a:defRPr sz="2800" b="0" i="0">
                <a:latin typeface="Calibri" charset="0"/>
                <a:ea typeface="Calibri" charset="0"/>
                <a:cs typeface="Calibri" charset="0"/>
              </a:defRPr>
            </a:lvl1pPr>
            <a:lvl2pPr marL="742950" indent="-228600">
              <a:buClr>
                <a:srgbClr val="0070C0"/>
              </a:buClr>
              <a:buFont typeface="Wingdings" charset="2"/>
              <a:buChar char="§"/>
              <a:defRPr sz="2400" b="0" i="0"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Clr>
                <a:srgbClr val="0070C0"/>
              </a:buClr>
              <a:buFont typeface="Wingdings" charset="2"/>
              <a:buChar char="§"/>
              <a:defRPr sz="2000" b="0" i="0">
                <a:latin typeface="Calibri" charset="0"/>
                <a:ea typeface="Calibri" charset="0"/>
                <a:cs typeface="Calibri" charset="0"/>
              </a:defRPr>
            </a:lvl3pPr>
            <a:lvl4pPr marL="16002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4pPr>
            <a:lvl5pPr marL="2057400" indent="-228600">
              <a:buClr>
                <a:srgbClr val="0070C0"/>
              </a:buClr>
              <a:buFont typeface="Wingdings" charset="2"/>
              <a:buChar char="§"/>
              <a:defRPr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0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8835" y="6356350"/>
            <a:ext cx="21336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4AF7DCF-5F73-2949-8056-CF2D22E00A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8835" y="476452"/>
            <a:ext cx="2587556" cy="1143000"/>
          </a:xfrm>
        </p:spPr>
        <p:txBody>
          <a:bodyPr>
            <a:noAutofit/>
          </a:bodyPr>
          <a:lstStyle>
            <a:lvl1pPr algn="l">
              <a:defRPr sz="2800" b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5097" y="1770434"/>
            <a:ext cx="2811293" cy="3648590"/>
          </a:xfrm>
        </p:spPr>
        <p:txBody>
          <a:bodyPr>
            <a:noAutofit/>
          </a:bodyPr>
          <a:lstStyle>
            <a:lvl1pPr marL="201168" marR="0" indent="-20116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charset="2"/>
              <a:buChar char="§"/>
              <a:tabLst/>
              <a:defRPr sz="2000" baseline="0">
                <a:latin typeface="Calibri" charset="0"/>
                <a:ea typeface="Calibri" charset="0"/>
                <a:cs typeface="Calibri" charset="0"/>
              </a:defRPr>
            </a:lvl1pPr>
            <a:lvl2pPr>
              <a:defRPr sz="2400">
                <a:latin typeface="Calibri" charset="0"/>
                <a:ea typeface="Calibri" charset="0"/>
                <a:cs typeface="Calibri" charset="0"/>
              </a:defRPr>
            </a:lvl2pPr>
            <a:lvl3pPr>
              <a:defRPr sz="2400">
                <a:latin typeface="Calibri" charset="0"/>
                <a:ea typeface="Calibri" charset="0"/>
                <a:cs typeface="Calibri" charset="0"/>
              </a:defRPr>
            </a:lvl3pPr>
            <a:lvl4pPr>
              <a:defRPr sz="2400">
                <a:latin typeface="Calibri" charset="0"/>
                <a:ea typeface="Calibri" charset="0"/>
                <a:cs typeface="Calibri" charset="0"/>
              </a:defRPr>
            </a:lvl4pPr>
            <a:lvl5pPr>
              <a:defRPr sz="24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913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27834"/>
          </a:xfrm>
        </p:spPr>
        <p:txBody>
          <a:bodyPr/>
          <a:lstStyle>
            <a:lvl1pPr marL="251460" indent="-251460">
              <a:buClr>
                <a:srgbClr val="0070C0"/>
              </a:buClr>
              <a:buFont typeface="Wingdings" charset="2"/>
              <a:buChar char="§"/>
              <a:defRPr sz="2800"/>
            </a:lvl1pPr>
            <a:lvl2pPr marL="651510" indent="-228600">
              <a:buClr>
                <a:srgbClr val="0070C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0070C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0070C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0070C0"/>
              </a:buClr>
              <a:buFont typeface="Wingdings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648200" y="1600201"/>
            <a:ext cx="4038600" cy="3827834"/>
          </a:xfrm>
        </p:spPr>
        <p:txBody>
          <a:bodyPr/>
          <a:lstStyle>
            <a:lvl1pPr marL="251460" indent="-251460">
              <a:buClr>
                <a:srgbClr val="0070C0"/>
              </a:buClr>
              <a:buFont typeface="Wingdings" charset="2"/>
              <a:buChar char="§"/>
              <a:defRPr sz="2800"/>
            </a:lvl1pPr>
            <a:lvl2pPr marL="651510" indent="-228600">
              <a:buClr>
                <a:srgbClr val="0070C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0070C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0070C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0070C0"/>
              </a:buClr>
              <a:buFont typeface="Wingdings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4826" y="6356350"/>
            <a:ext cx="21336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4AF7DCF-5F73-2949-8056-CF2D22E00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0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F7DCF-5F73-2949-8056-CF2D22E0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0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62" r:id="rId3"/>
    <p:sldLayoutId id="2147483649" r:id="rId4"/>
    <p:sldLayoutId id="2147483650" r:id="rId5"/>
    <p:sldLayoutId id="2147483654" r:id="rId6"/>
    <p:sldLayoutId id="2147483652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-gNExapUpE?feature=oembed" TargetMode="External"/><Relationship Id="rId4" Type="http://schemas.openxmlformats.org/officeDocument/2006/relationships/hyperlink" Target="https://parks.sonomacounty.ca.gov/Microsites/Regional%20Parks/Documents/BCCs/Parks%20and%20Recreation%20Advisory%20Commission/2023/November/Tolay_ControlledFire_Transcription_Description%20of%20Visuals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Montage of images showing redwood trees in forest, kestrel perched on tree branch;  several young children playing on sandy beach and in shallow water adjacent; golden  grassy hillside with oak trees growing randomly up the slope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Prescribed Fire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November 13, 2023</a:t>
            </a: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and Why Prescribed Fire?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7DCF-5F73-2949-8056-CF2D22E00A7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3A75C0-2CC4-AF00-193C-5F9456260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339959" cy="3827834"/>
          </a:xfrm>
        </p:spPr>
        <p:txBody>
          <a:bodyPr>
            <a:normAutofit/>
          </a:bodyPr>
          <a:lstStyle/>
          <a:p>
            <a:r>
              <a:rPr lang="en-US" dirty="0"/>
              <a:t>“A planned application and confinement of fire on lands selected in advance to achieve defined objectives.”</a:t>
            </a:r>
          </a:p>
          <a:p>
            <a:r>
              <a:rPr lang="en-US" dirty="0"/>
              <a:t>Wildfire risk reduction, vegetation or weed management, forest health improvement, habitat improvement, return cultural practice</a:t>
            </a:r>
          </a:p>
          <a:p>
            <a:r>
              <a:rPr lang="en-US" i="1" dirty="0">
                <a:solidFill>
                  <a:srgbClr val="984807"/>
                </a:solidFill>
              </a:rPr>
              <a:t>Controlled burn </a:t>
            </a:r>
            <a:r>
              <a:rPr lang="en-US" dirty="0"/>
              <a:t>or </a:t>
            </a:r>
            <a:r>
              <a:rPr lang="en-US" i="1" dirty="0">
                <a:solidFill>
                  <a:srgbClr val="984807"/>
                </a:solidFill>
              </a:rPr>
              <a:t>good fire </a:t>
            </a:r>
            <a:r>
              <a:rPr lang="en-US" dirty="0"/>
              <a:t>or </a:t>
            </a:r>
            <a:r>
              <a:rPr lang="en-US" i="1" dirty="0">
                <a:solidFill>
                  <a:srgbClr val="984807"/>
                </a:solidFill>
              </a:rPr>
              <a:t>intentional fire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7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Prescribed Fire?</a:t>
            </a:r>
          </a:p>
        </p:txBody>
      </p:sp>
      <p:pic>
        <p:nvPicPr>
          <p:cNvPr id="8" name="Content Placeholder 7" descr="Wildland firefighter standing still watching  tall flames arising from burning piles of brush&#10;">
            <a:extLst>
              <a:ext uri="{FF2B5EF4-FFF2-40B4-BE49-F238E27FC236}">
                <a16:creationId xmlns:a16="http://schemas.microsoft.com/office/drawing/2014/main" id="{DB82BBBF-152C-B4FF-1E1E-24F11423D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94996"/>
            <a:ext cx="9144000" cy="6096000"/>
          </a:xfr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D6598A9-2682-B067-5E64-3014A5EEB12E}"/>
              </a:ext>
            </a:extLst>
          </p:cNvPr>
          <p:cNvSpPr txBox="1">
            <a:spLocks/>
          </p:cNvSpPr>
          <p:nvPr/>
        </p:nvSpPr>
        <p:spPr>
          <a:xfrm>
            <a:off x="2531854" y="6218237"/>
            <a:ext cx="40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Gualala Point Regional Park Pile Burn</a:t>
            </a:r>
          </a:p>
          <a:p>
            <a:r>
              <a:rPr lang="en-US" dirty="0"/>
              <a:t>October, 2022</a:t>
            </a:r>
          </a:p>
        </p:txBody>
      </p:sp>
    </p:spTree>
    <p:extLst>
      <p:ext uri="{BB962C8B-B14F-4D97-AF65-F5344CB8AC3E}">
        <p14:creationId xmlns:p14="http://schemas.microsoft.com/office/powerpoint/2010/main" val="213956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1B129-365B-8DFB-48E2-71391AD0D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</a:t>
            </a:r>
          </a:p>
        </p:txBody>
      </p:sp>
      <p:pic>
        <p:nvPicPr>
          <p:cNvPr id="8" name="Content Placeholder 7" descr="A picture containing outdoor, sky, nature, water">
            <a:extLst>
              <a:ext uri="{FF2B5EF4-FFF2-40B4-BE49-F238E27FC236}">
                <a16:creationId xmlns:a16="http://schemas.microsoft.com/office/drawing/2014/main" id="{829976B2-D5A6-5079-7423-D51CFCE3F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25151"/>
            <a:ext cx="9144000" cy="6356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0B513-CABE-FC35-F74C-C500FC81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7DCF-5F73-2949-8056-CF2D22E00A7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1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Prescribed Fire? </a:t>
            </a:r>
          </a:p>
        </p:txBody>
      </p:sp>
      <p:pic>
        <p:nvPicPr>
          <p:cNvPr id="8" name="Content Placeholder 7" descr="A group of firefighters monitoring burning piles of brush in the woods&#10;&#10;">
            <a:extLst>
              <a:ext uri="{FF2B5EF4-FFF2-40B4-BE49-F238E27FC236}">
                <a16:creationId xmlns:a16="http://schemas.microsoft.com/office/drawing/2014/main" id="{495D1CF7-63E5-2BD7-FB45-158D4165D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65125"/>
            <a:ext cx="9144000" cy="6096000"/>
          </a:xfr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36E499F-596A-DCAD-BD9E-338F06BE47FC}"/>
              </a:ext>
            </a:extLst>
          </p:cNvPr>
          <p:cNvSpPr txBox="1">
            <a:spLocks/>
          </p:cNvSpPr>
          <p:nvPr/>
        </p:nvSpPr>
        <p:spPr>
          <a:xfrm>
            <a:off x="2531854" y="6354649"/>
            <a:ext cx="40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Foothill Regional Park Pile Burn</a:t>
            </a:r>
          </a:p>
          <a:p>
            <a:r>
              <a:rPr lang="en-US" dirty="0"/>
              <a:t>March, 2022</a:t>
            </a:r>
          </a:p>
        </p:txBody>
      </p:sp>
    </p:spTree>
    <p:extLst>
      <p:ext uri="{BB962C8B-B14F-4D97-AF65-F5344CB8AC3E}">
        <p14:creationId xmlns:p14="http://schemas.microsoft.com/office/powerpoint/2010/main" val="2932176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https://share.sonoma-county.org/link/-W2ny0G4sio/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/>
              <a:t>Tolay</a:t>
            </a:r>
            <a:r>
              <a:rPr lang="en-US" dirty="0"/>
              <a:t> Lake Broadcast Burn</a:t>
            </a:r>
          </a:p>
          <a:p>
            <a:r>
              <a:rPr lang="en-US" dirty="0"/>
              <a:t>July, 2023</a:t>
            </a:r>
          </a:p>
          <a:p>
            <a:r>
              <a:rPr lang="en-US" dirty="0"/>
              <a:t>For transcription and image descriptions, please see</a:t>
            </a:r>
          </a:p>
          <a:p>
            <a:r>
              <a:rPr lang="en-US" dirty="0"/>
              <a:t>https://share.sonoma-county.org/link/-W2ny0G4sio/</a:t>
            </a:r>
          </a:p>
        </p:txBody>
      </p:sp>
      <p:pic>
        <p:nvPicPr>
          <p:cNvPr id="9" name="Online Media 8" descr="For full transcript of video: https://parks.sonomacounty.ca.gov/Microsites/Regional%20Parks/Documents/BCCs/Parks%20and%20Recreation%20Advisory%20Commission/2023/November/Tolay_ControlledFire_Transcription_Description%20of%20Visuals.pdfTolay ControlledFire Video">
            <a:hlinkClick r:id="" action="ppaction://media"/>
            <a:extLst>
              <a:ext uri="{FF2B5EF4-FFF2-40B4-BE49-F238E27FC236}">
                <a16:creationId xmlns:a16="http://schemas.microsoft.com/office/drawing/2014/main" id="{48EB84D6-363A-EF5D-196B-F92518119C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591" y="204763"/>
            <a:ext cx="8852844" cy="5001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44E472-4964-0CEC-86B3-F8C38374FAAC}"/>
              </a:ext>
            </a:extLst>
          </p:cNvPr>
          <p:cNvSpPr txBox="1"/>
          <p:nvPr/>
        </p:nvSpPr>
        <p:spPr>
          <a:xfrm>
            <a:off x="54591" y="5227487"/>
            <a:ext cx="875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Transcript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5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596"/>
            <a:ext cx="8229600" cy="1143000"/>
          </a:xfrm>
        </p:spPr>
        <p:txBody>
          <a:bodyPr/>
          <a:lstStyle/>
          <a:p>
            <a:r>
              <a:rPr lang="en-US" dirty="0"/>
              <a:t>Prescribed Fire Program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2242"/>
            <a:ext cx="4038600" cy="3827834"/>
          </a:xfrm>
        </p:spPr>
        <p:txBody>
          <a:bodyPr>
            <a:normAutofit/>
          </a:bodyPr>
          <a:lstStyle/>
          <a:p>
            <a:r>
              <a:rPr lang="en-US" dirty="0"/>
              <a:t>100-200 piles annually</a:t>
            </a:r>
          </a:p>
          <a:p>
            <a:r>
              <a:rPr lang="en-US" dirty="0"/>
              <a:t>1-2 broadcast burns annually</a:t>
            </a:r>
          </a:p>
          <a:p>
            <a:r>
              <a:rPr lang="en-US" dirty="0"/>
              <a:t>60 staff trained in basic wildland firefighting</a:t>
            </a:r>
          </a:p>
          <a:p>
            <a:r>
              <a:rPr lang="en-US" dirty="0"/>
              <a:t>2 staff trained as State-Certified Prescribed-Fire Burn Bosses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7DCF-5F73-2949-8056-CF2D22E00A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5" descr="Headshot of wildland firefighter in helmet , goggles and with soot on face">
            <a:extLst>
              <a:ext uri="{FF2B5EF4-FFF2-40B4-BE49-F238E27FC236}">
                <a16:creationId xmlns:a16="http://schemas.microsoft.com/office/drawing/2014/main" id="{E97A6D3E-73AD-96FE-2C99-F93A9A811F8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4753768" y="1600200"/>
            <a:ext cx="3827463" cy="3827463"/>
          </a:xfrm>
        </p:spPr>
      </p:pic>
    </p:spTree>
    <p:extLst>
      <p:ext uri="{BB962C8B-B14F-4D97-AF65-F5344CB8AC3E}">
        <p14:creationId xmlns:p14="http://schemas.microsoft.com/office/powerpoint/2010/main" val="347638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Prescribed Fire Program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 ecologically for landscape scale resilience</a:t>
            </a:r>
          </a:p>
          <a:p>
            <a:r>
              <a:rPr lang="en-US" dirty="0"/>
              <a:t>Increasing pace and scale of prescribed fire</a:t>
            </a:r>
          </a:p>
          <a:p>
            <a:r>
              <a:rPr lang="en-US" dirty="0"/>
              <a:t>Partnering with tribes on cultural fire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7DCF-5F73-2949-8056-CF2D22E00A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" name="Content Placeholder 12" descr="Wildland firefighter kneeling while holding a piece of burning grass and blowing on it. Additional firefighters and bystanders stand by and look on.">
            <a:extLst>
              <a:ext uri="{FF2B5EF4-FFF2-40B4-BE49-F238E27FC236}">
                <a16:creationId xmlns:a16="http://schemas.microsoft.com/office/drawing/2014/main" id="{16CF0489-F551-FCA0-1349-1959B4B8CAC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rcRect l="15079" t="965" r="13565" b="3888"/>
          <a:stretch/>
        </p:blipFill>
        <p:spPr>
          <a:xfrm rot="5400000">
            <a:off x="5001315" y="1752042"/>
            <a:ext cx="3657600" cy="3657600"/>
          </a:xfrm>
        </p:spPr>
      </p:pic>
    </p:spTree>
    <p:extLst>
      <p:ext uri="{BB962C8B-B14F-4D97-AF65-F5344CB8AC3E}">
        <p14:creationId xmlns:p14="http://schemas.microsoft.com/office/powerpoint/2010/main" val="1482521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RKS_PPT_template_reg-logo_081617.pptx" id="{467125FD-8F2E-4B97-9F21-A469CBB8BFFA}" vid="{2F48A77E-10DC-473C-96D7-D355F315EA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PARKS_PPT_template_reg-logo_081617</Template>
  <TotalTime>688</TotalTime>
  <Words>165</Words>
  <Application>Microsoft Office PowerPoint</Application>
  <PresentationFormat>On-screen Show (4:3)</PresentationFormat>
  <Paragraphs>33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Prescribed Fire Program</vt:lpstr>
      <vt:lpstr>What and Why Prescribed Fire?</vt:lpstr>
      <vt:lpstr>What is Prescribed Fire?</vt:lpstr>
      <vt:lpstr>        </vt:lpstr>
      <vt:lpstr>What is Prescribed Fire? </vt:lpstr>
      <vt:lpstr>PowerPoint Presentation</vt:lpstr>
      <vt:lpstr>Prescribed Fire Program    </vt:lpstr>
      <vt:lpstr>Prescribed Fire Program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Hattie Brown</dc:creator>
  <cp:lastModifiedBy>Diana Wilson</cp:lastModifiedBy>
  <cp:revision>15</cp:revision>
  <dcterms:created xsi:type="dcterms:W3CDTF">2023-10-31T19:55:48Z</dcterms:created>
  <dcterms:modified xsi:type="dcterms:W3CDTF">2023-11-09T22:57:07Z</dcterms:modified>
</cp:coreProperties>
</file>